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0" r:id="rId4"/>
    <p:sldId id="266" r:id="rId5"/>
    <p:sldId id="257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33" autoAdjust="0"/>
  </p:normalViewPr>
  <p:slideViewPr>
    <p:cSldViewPr>
      <p:cViewPr varScale="1">
        <p:scale>
          <a:sx n="87" d="100"/>
          <a:sy n="87" d="100"/>
        </p:scale>
        <p:origin x="126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3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0" y="8685213"/>
            <a:ext cx="68564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DC7DCDBC-8C5A-4AAF-9627-369064CD3373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CSC 445 Networks &amp; Secure Software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569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80395-ACBC-4104-AB65-4922E6816C2D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74A5A-B64E-46F9-B5C0-5201ACA39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26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918575" algn="r"/>
              </a:tabLst>
            </a:pPr>
            <a:r>
              <a:rPr lang="en-US" sz="1200" dirty="0" smtClean="0"/>
              <a:t>CSC 445 Networks &amp; Secure Software Development</a:t>
            </a:r>
            <a:r>
              <a:rPr lang="en-US" sz="1200" baseline="0" dirty="0" smtClean="0"/>
              <a:t>	</a:t>
            </a:r>
            <a:fld id="{A7CB976F-133A-4AC0-8800-AF2D9A8C3C1D}" type="slidenum">
              <a:rPr lang="en-US" sz="1200" baseline="0" smtClean="0"/>
              <a:pPr>
                <a:tabLst>
                  <a:tab pos="8918575" algn="r"/>
                </a:tabLst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leformat.info/tool/hash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App Layer Security Design</a:t>
            </a:r>
            <a:br>
              <a:rPr lang="en-US" dirty="0" smtClean="0"/>
            </a:br>
            <a:r>
              <a:rPr lang="en-US" sz="2000" dirty="0" smtClean="0"/>
              <a:t>(Overview)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We need to connect the dots</a:t>
            </a:r>
          </a:p>
          <a:p>
            <a:pPr lvl="1"/>
            <a:r>
              <a:rPr lang="en-US" dirty="0" smtClean="0"/>
              <a:t>Three security goals</a:t>
            </a:r>
          </a:p>
          <a:p>
            <a:pPr lvl="1"/>
            <a:r>
              <a:rPr lang="en-US" dirty="0" smtClean="0"/>
              <a:t>Four fundamental security concepts</a:t>
            </a:r>
          </a:p>
          <a:p>
            <a:pPr lvl="1"/>
            <a:r>
              <a:rPr lang="en-US" dirty="0" smtClean="0"/>
              <a:t>Fifteen security design principles</a:t>
            </a:r>
          </a:p>
          <a:p>
            <a:pPr lvl="1"/>
            <a:r>
              <a:rPr lang="en-US" dirty="0" smtClean="0"/>
              <a:t>Threats</a:t>
            </a:r>
          </a:p>
          <a:p>
            <a:pPr lvl="2"/>
            <a:r>
              <a:rPr lang="en-US" dirty="0" smtClean="0"/>
              <a:t>What are the threats?</a:t>
            </a:r>
          </a:p>
          <a:p>
            <a:pPr lvl="2"/>
            <a:r>
              <a:rPr lang="en-US" dirty="0" smtClean="0"/>
              <a:t>Where are these threats?</a:t>
            </a:r>
          </a:p>
          <a:p>
            <a:pPr lvl="1"/>
            <a:r>
              <a:rPr lang="en-US" dirty="0" smtClean="0"/>
              <a:t>Security mechanisms</a:t>
            </a:r>
          </a:p>
          <a:p>
            <a:pPr lvl="2"/>
            <a:r>
              <a:rPr lang="en-US" dirty="0" smtClean="0"/>
              <a:t>How can we mitigate these threats?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App Layer Security Design</a:t>
            </a:r>
            <a:br>
              <a:rPr lang="en-US" dirty="0" smtClean="0"/>
            </a:br>
            <a:r>
              <a:rPr lang="en-US" sz="2000" dirty="0" smtClean="0"/>
              <a:t>(Security Mechanisms: Other Important Concepts 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Other important concepts when developing large distributed systems (cont’d)</a:t>
            </a:r>
          </a:p>
          <a:p>
            <a:pPr lvl="1"/>
            <a:r>
              <a:rPr lang="en-US" sz="2000" dirty="0" smtClean="0"/>
              <a:t>Failure recovery</a:t>
            </a:r>
          </a:p>
          <a:p>
            <a:pPr lvl="2"/>
            <a:r>
              <a:rPr lang="en-US" sz="1800" dirty="0"/>
              <a:t>What are the fault tolerance requirements for the system?</a:t>
            </a:r>
          </a:p>
          <a:p>
            <a:pPr lvl="2"/>
            <a:r>
              <a:rPr lang="en-US" sz="1800" dirty="0"/>
              <a:t>How will the system recover from a failure?</a:t>
            </a:r>
            <a:endParaRPr lang="en-US" sz="1800" dirty="0" smtClean="0"/>
          </a:p>
          <a:p>
            <a:pPr lvl="1"/>
            <a:r>
              <a:rPr lang="en-US" sz="2000" dirty="0" smtClean="0"/>
              <a:t>Naming</a:t>
            </a:r>
          </a:p>
          <a:p>
            <a:pPr lvl="2"/>
            <a:r>
              <a:rPr lang="en-US" sz="1800" dirty="0"/>
              <a:t>How does a distributed system identify its users?</a:t>
            </a:r>
          </a:p>
          <a:p>
            <a:pPr lvl="2"/>
            <a:r>
              <a:rPr lang="en-US" sz="1800" dirty="0"/>
              <a:t>How many </a:t>
            </a:r>
            <a:r>
              <a:rPr lang="en-US" sz="1800" dirty="0" smtClean="0"/>
              <a:t>identities </a:t>
            </a:r>
            <a:r>
              <a:rPr lang="en-US" sz="1800" dirty="0"/>
              <a:t>(i.e., usernames) does a user of distributed systems have?</a:t>
            </a:r>
          </a:p>
          <a:p>
            <a:pPr lvl="2"/>
            <a:r>
              <a:rPr lang="en-US" sz="1800" dirty="0"/>
              <a:t>How does a user identify a distributed system</a:t>
            </a:r>
            <a:r>
              <a:rPr lang="en-US" sz="1800" dirty="0" smtClean="0"/>
              <a:t>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1864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App Layer Security Design</a:t>
            </a:r>
            <a:br>
              <a:rPr lang="en-US" dirty="0" smtClean="0"/>
            </a:br>
            <a:r>
              <a:rPr lang="en-US" sz="2000" dirty="0" smtClean="0"/>
              <a:t>(Security goals, concepts &amp; design principles)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4038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Security goals</a:t>
            </a:r>
          </a:p>
          <a:p>
            <a:pPr lvl="1"/>
            <a:r>
              <a:rPr lang="en-US" sz="1600" dirty="0" smtClean="0"/>
              <a:t>Confidentiality</a:t>
            </a:r>
          </a:p>
          <a:p>
            <a:pPr lvl="2"/>
            <a:r>
              <a:rPr lang="en-US" sz="1200" dirty="0" smtClean="0"/>
              <a:t>Avoid unauthorized access to data</a:t>
            </a:r>
          </a:p>
          <a:p>
            <a:pPr lvl="1"/>
            <a:r>
              <a:rPr lang="en-US" sz="1600" dirty="0" smtClean="0"/>
              <a:t>Integrity</a:t>
            </a:r>
          </a:p>
          <a:p>
            <a:pPr lvl="2"/>
            <a:r>
              <a:rPr lang="en-US" sz="1200" dirty="0" smtClean="0"/>
              <a:t>Info altered only in authorized way</a:t>
            </a:r>
          </a:p>
          <a:p>
            <a:pPr lvl="1"/>
            <a:r>
              <a:rPr lang="en-US" sz="1600" dirty="0" smtClean="0"/>
              <a:t>Availability</a:t>
            </a:r>
          </a:p>
          <a:p>
            <a:pPr lvl="2"/>
            <a:r>
              <a:rPr lang="en-US" sz="1200" dirty="0" smtClean="0"/>
              <a:t>Timely authorized access to info</a:t>
            </a:r>
          </a:p>
          <a:p>
            <a:r>
              <a:rPr lang="en-US" sz="2000" dirty="0" smtClean="0"/>
              <a:t>Fundamental security concepts</a:t>
            </a:r>
          </a:p>
          <a:p>
            <a:pPr lvl="1"/>
            <a:r>
              <a:rPr lang="en-US" sz="1600" dirty="0" smtClean="0"/>
              <a:t>Assurance</a:t>
            </a:r>
          </a:p>
          <a:p>
            <a:pPr lvl="2"/>
            <a:r>
              <a:rPr lang="en-US" sz="1200" dirty="0" smtClean="0"/>
              <a:t>How is trust provided and managed?</a:t>
            </a:r>
          </a:p>
          <a:p>
            <a:pPr lvl="2"/>
            <a:r>
              <a:rPr lang="en-US" sz="1200" dirty="0" smtClean="0"/>
              <a:t>Policies, permissions, &amp; protections</a:t>
            </a:r>
          </a:p>
          <a:p>
            <a:pPr lvl="1"/>
            <a:r>
              <a:rPr lang="en-US" sz="1600" dirty="0" smtClean="0"/>
              <a:t>Authenticity</a:t>
            </a:r>
          </a:p>
          <a:p>
            <a:pPr lvl="2"/>
            <a:r>
              <a:rPr lang="en-US" sz="1200" dirty="0" smtClean="0"/>
              <a:t>Determine whether statements</a:t>
            </a:r>
            <a:r>
              <a:rPr lang="en-US" sz="1200" dirty="0"/>
              <a:t>, policies, and permissions </a:t>
            </a:r>
            <a:r>
              <a:rPr lang="en-US" sz="1200" dirty="0" smtClean="0"/>
              <a:t>are </a:t>
            </a:r>
            <a:r>
              <a:rPr lang="en-US" sz="1200" dirty="0"/>
              <a:t>genuine</a:t>
            </a:r>
            <a:endParaRPr lang="en-US" sz="1200" dirty="0" smtClean="0"/>
          </a:p>
          <a:p>
            <a:pPr lvl="1"/>
            <a:r>
              <a:rPr lang="en-US" sz="1600" dirty="0" smtClean="0"/>
              <a:t>Anonymity</a:t>
            </a:r>
          </a:p>
          <a:p>
            <a:pPr lvl="2"/>
            <a:r>
              <a:rPr lang="en-US" sz="1200" dirty="0" smtClean="0"/>
              <a:t>Certain </a:t>
            </a:r>
            <a:r>
              <a:rPr lang="en-US" sz="1200" dirty="0"/>
              <a:t>records or transactions are not attributable to any individual</a:t>
            </a:r>
          </a:p>
          <a:p>
            <a:pPr lvl="1"/>
            <a:r>
              <a:rPr lang="en-US" sz="1600" dirty="0" smtClean="0"/>
              <a:t>Non-repudiation</a:t>
            </a:r>
          </a:p>
          <a:p>
            <a:pPr lvl="2"/>
            <a:r>
              <a:rPr lang="en-US" sz="1200" dirty="0" smtClean="0"/>
              <a:t>User cannot deny what they have done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800600" cy="4525963"/>
          </a:xfrm>
        </p:spPr>
        <p:txBody>
          <a:bodyPr>
            <a:noAutofit/>
          </a:bodyPr>
          <a:lstStyle/>
          <a:p>
            <a:pPr>
              <a:tabLst>
                <a:tab pos="4572000" algn="r"/>
              </a:tabLst>
            </a:pPr>
            <a:r>
              <a:rPr lang="en-US" sz="2000" dirty="0" smtClean="0"/>
              <a:t>Security design principles</a:t>
            </a:r>
          </a:p>
          <a:p>
            <a:pPr marL="231775" lvl="1" indent="-231775">
              <a:tabLst>
                <a:tab pos="4572000" algn="r"/>
              </a:tabLst>
            </a:pPr>
            <a:r>
              <a:rPr lang="en-US" sz="1600" dirty="0"/>
              <a:t>Economy of </a:t>
            </a:r>
            <a:r>
              <a:rPr lang="en-US" sz="1600" dirty="0" smtClean="0"/>
              <a:t>mechanism</a:t>
            </a:r>
            <a:r>
              <a:rPr lang="en-US" sz="1200" dirty="0"/>
              <a:t>	</a:t>
            </a:r>
            <a:r>
              <a:rPr lang="en-US" sz="1200" dirty="0" smtClean="0"/>
              <a:t>keep it simple</a:t>
            </a:r>
            <a:endParaRPr lang="en-US" sz="1600" dirty="0"/>
          </a:p>
          <a:p>
            <a:pPr marL="231775" lvl="1" indent="-231775">
              <a:tabLst>
                <a:tab pos="4572000" algn="r"/>
              </a:tabLst>
            </a:pPr>
            <a:r>
              <a:rPr lang="en-US" sz="1600" dirty="0"/>
              <a:t>Fail-safe </a:t>
            </a:r>
            <a:r>
              <a:rPr lang="en-US" sz="1600" dirty="0" smtClean="0"/>
              <a:t>defaults</a:t>
            </a:r>
            <a:r>
              <a:rPr lang="en-US" sz="1200" dirty="0" smtClean="0"/>
              <a:t>	fail securely; use permissions</a:t>
            </a:r>
          </a:p>
          <a:p>
            <a:pPr marL="231775" lvl="1" indent="-231775">
              <a:tabLst>
                <a:tab pos="4572000" algn="r"/>
              </a:tabLst>
            </a:pPr>
            <a:r>
              <a:rPr lang="en-US" sz="1600" dirty="0" smtClean="0"/>
              <a:t>Complete mediation</a:t>
            </a:r>
            <a:r>
              <a:rPr lang="en-US" sz="1200" dirty="0" smtClean="0"/>
              <a:t>	each access to </a:t>
            </a:r>
            <a:r>
              <a:rPr lang="en-US" sz="1200" dirty="0" err="1" smtClean="0"/>
              <a:t>obj</a:t>
            </a:r>
            <a:r>
              <a:rPr lang="en-US" sz="1200" dirty="0" smtClean="0"/>
              <a:t> checked for authority</a:t>
            </a:r>
          </a:p>
          <a:p>
            <a:pPr marL="231775" lvl="1" indent="-231775">
              <a:tabLst>
                <a:tab pos="4572000" algn="r"/>
              </a:tabLst>
            </a:pPr>
            <a:r>
              <a:rPr lang="en-US" sz="1600" dirty="0" smtClean="0"/>
              <a:t>Open design</a:t>
            </a:r>
            <a:r>
              <a:rPr lang="en-US" sz="1200" dirty="0"/>
              <a:t>	</a:t>
            </a:r>
            <a:r>
              <a:rPr lang="en-US" sz="1200" dirty="0" smtClean="0"/>
              <a:t>allow anyone to review your design</a:t>
            </a:r>
            <a:endParaRPr lang="en-US" sz="1200" dirty="0"/>
          </a:p>
          <a:p>
            <a:pPr marL="231775" lvl="1" indent="-231775">
              <a:tabLst>
                <a:tab pos="4572000" algn="r"/>
              </a:tabLst>
            </a:pPr>
            <a:r>
              <a:rPr lang="en-US" sz="1600" dirty="0"/>
              <a:t>Separation of </a:t>
            </a:r>
            <a:r>
              <a:rPr lang="en-US" sz="1600" dirty="0" smtClean="0"/>
              <a:t>privilege</a:t>
            </a:r>
            <a:r>
              <a:rPr lang="en-US" sz="1200" dirty="0"/>
              <a:t>	</a:t>
            </a:r>
            <a:r>
              <a:rPr lang="en-US" sz="1200" dirty="0" smtClean="0"/>
              <a:t>each part uses only privileges it needs</a:t>
            </a:r>
            <a:endParaRPr lang="en-US" sz="1200" dirty="0"/>
          </a:p>
          <a:p>
            <a:pPr marL="231775" lvl="1" indent="-231775">
              <a:tabLst>
                <a:tab pos="4572000" algn="r"/>
              </a:tabLst>
            </a:pPr>
            <a:r>
              <a:rPr lang="en-US" sz="1600" dirty="0"/>
              <a:t>Least </a:t>
            </a:r>
            <a:r>
              <a:rPr lang="en-US" sz="1600" dirty="0" smtClean="0"/>
              <a:t>privilege</a:t>
            </a:r>
            <a:r>
              <a:rPr lang="en-US" sz="1200" dirty="0"/>
              <a:t>	</a:t>
            </a:r>
            <a:r>
              <a:rPr lang="en-US" sz="1200" dirty="0" smtClean="0"/>
              <a:t>allow access only to info/resources needed</a:t>
            </a:r>
            <a:endParaRPr lang="en-US" sz="1200" dirty="0"/>
          </a:p>
          <a:p>
            <a:pPr marL="231775" lvl="1" indent="-231775">
              <a:tabLst>
                <a:tab pos="4572000" algn="r"/>
              </a:tabLst>
            </a:pPr>
            <a:r>
              <a:rPr lang="en-US" sz="1600" dirty="0"/>
              <a:t>Least common </a:t>
            </a:r>
            <a:r>
              <a:rPr lang="en-US" sz="1600" dirty="0" smtClean="0"/>
              <a:t>mechanism</a:t>
            </a:r>
            <a:r>
              <a:rPr lang="en-US" sz="1200" dirty="0"/>
              <a:t>	</a:t>
            </a:r>
            <a:r>
              <a:rPr lang="en-US" sz="1200" dirty="0" smtClean="0"/>
              <a:t>do not share security </a:t>
            </a:r>
            <a:r>
              <a:rPr lang="en-US" sz="1200" dirty="0" err="1" smtClean="0"/>
              <a:t>mech</a:t>
            </a:r>
            <a:endParaRPr lang="en-US" sz="1200" dirty="0"/>
          </a:p>
          <a:p>
            <a:pPr marL="231775" lvl="1" indent="-231775">
              <a:tabLst>
                <a:tab pos="4572000" algn="r"/>
              </a:tabLst>
            </a:pPr>
            <a:r>
              <a:rPr lang="en-US" sz="1600" dirty="0"/>
              <a:t>Psychological </a:t>
            </a:r>
            <a:r>
              <a:rPr lang="en-US" sz="1600" dirty="0" smtClean="0"/>
              <a:t>acceptability</a:t>
            </a:r>
            <a:r>
              <a:rPr lang="en-US" sz="1200" dirty="0"/>
              <a:t>	</a:t>
            </a:r>
            <a:r>
              <a:rPr lang="en-US" sz="1200" dirty="0" smtClean="0"/>
              <a:t>UI consistent with expectations</a:t>
            </a:r>
            <a:endParaRPr lang="en-US" sz="1200" dirty="0"/>
          </a:p>
          <a:p>
            <a:pPr marL="231775" lvl="1" indent="-231775">
              <a:tabLst>
                <a:tab pos="4572000" algn="r"/>
              </a:tabLst>
            </a:pPr>
            <a:r>
              <a:rPr lang="en-US" sz="1600" dirty="0"/>
              <a:t>Work </a:t>
            </a:r>
            <a:r>
              <a:rPr lang="en-US" sz="1600" dirty="0" smtClean="0"/>
              <a:t>factor</a:t>
            </a:r>
            <a:r>
              <a:rPr lang="en-US" sz="1200" dirty="0"/>
              <a:t>	</a:t>
            </a:r>
            <a:r>
              <a:rPr lang="en-US" sz="1200" dirty="0" smtClean="0"/>
              <a:t>balance </a:t>
            </a:r>
            <a:r>
              <a:rPr lang="en-US" sz="1200" dirty="0" err="1" smtClean="0"/>
              <a:t>sw</a:t>
            </a:r>
            <a:r>
              <a:rPr lang="en-US" sz="1200" dirty="0" smtClean="0"/>
              <a:t> dev effort with threat effort</a:t>
            </a:r>
            <a:endParaRPr lang="en-US" sz="1200" dirty="0"/>
          </a:p>
          <a:p>
            <a:pPr marL="231775" lvl="1" indent="-231775">
              <a:tabLst>
                <a:tab pos="4572000" algn="r"/>
              </a:tabLst>
            </a:pPr>
            <a:r>
              <a:rPr lang="en-US" sz="1600" dirty="0"/>
              <a:t>Compromise </a:t>
            </a:r>
            <a:r>
              <a:rPr lang="en-US" sz="1600" dirty="0" smtClean="0"/>
              <a:t>recording</a:t>
            </a:r>
            <a:r>
              <a:rPr lang="en-US" sz="1200" dirty="0"/>
              <a:t>	</a:t>
            </a:r>
            <a:r>
              <a:rPr lang="en-US" sz="1200" dirty="0" smtClean="0"/>
              <a:t>log events instead of using sec </a:t>
            </a:r>
            <a:r>
              <a:rPr lang="en-US" sz="1200" dirty="0" err="1" smtClean="0"/>
              <a:t>mech</a:t>
            </a:r>
            <a:endParaRPr lang="en-US" sz="1200" dirty="0"/>
          </a:p>
          <a:p>
            <a:pPr marL="231775" lvl="1" indent="-231775">
              <a:tabLst>
                <a:tab pos="4572000" algn="r"/>
              </a:tabLst>
            </a:pPr>
            <a:r>
              <a:rPr lang="en-US" sz="1600" dirty="0"/>
              <a:t>Secure the weakest </a:t>
            </a:r>
            <a:r>
              <a:rPr lang="en-US" sz="1600" dirty="0" smtClean="0"/>
              <a:t>link</a:t>
            </a:r>
            <a:r>
              <a:rPr lang="en-US" sz="1200" dirty="0"/>
              <a:t>	</a:t>
            </a:r>
            <a:r>
              <a:rPr lang="en-US" sz="1200" dirty="0" smtClean="0"/>
              <a:t>system as secure as its weakest part</a:t>
            </a:r>
            <a:endParaRPr lang="en-US" sz="1200" dirty="0"/>
          </a:p>
          <a:p>
            <a:pPr marL="231775" lvl="1" indent="-231775">
              <a:tabLst>
                <a:tab pos="4572000" algn="r"/>
              </a:tabLst>
            </a:pPr>
            <a:r>
              <a:rPr lang="en-US" sz="1600" dirty="0"/>
              <a:t>Defend in </a:t>
            </a:r>
            <a:r>
              <a:rPr lang="en-US" sz="1600" dirty="0" smtClean="0"/>
              <a:t>depth</a:t>
            </a:r>
            <a:r>
              <a:rPr lang="en-US" sz="1200" dirty="0"/>
              <a:t>	</a:t>
            </a:r>
            <a:r>
              <a:rPr lang="en-US" sz="1200" dirty="0" smtClean="0"/>
              <a:t>build security into multiple layers</a:t>
            </a:r>
            <a:endParaRPr lang="en-US" sz="1200" dirty="0"/>
          </a:p>
          <a:p>
            <a:pPr marL="231775" lvl="1" indent="-231775">
              <a:tabLst>
                <a:tab pos="4572000" algn="r"/>
              </a:tabLst>
            </a:pPr>
            <a:r>
              <a:rPr lang="en-US" sz="1600" dirty="0"/>
              <a:t>Be reluctant to </a:t>
            </a:r>
            <a:r>
              <a:rPr lang="en-US" sz="1600" dirty="0" smtClean="0"/>
              <a:t>trust</a:t>
            </a:r>
            <a:r>
              <a:rPr lang="en-US" sz="1200" dirty="0"/>
              <a:t>	</a:t>
            </a:r>
            <a:r>
              <a:rPr lang="en-US" sz="1200" dirty="0" smtClean="0"/>
              <a:t>trust but verify</a:t>
            </a:r>
            <a:endParaRPr lang="en-US" sz="1200" dirty="0"/>
          </a:p>
          <a:p>
            <a:pPr marL="231775" lvl="1" indent="-231775">
              <a:tabLst>
                <a:tab pos="4572000" algn="r"/>
              </a:tabLst>
            </a:pPr>
            <a:r>
              <a:rPr lang="en-US" sz="1600" dirty="0"/>
              <a:t>Promote </a:t>
            </a:r>
            <a:r>
              <a:rPr lang="en-US" sz="1600" dirty="0" smtClean="0"/>
              <a:t>privacy</a:t>
            </a:r>
            <a:r>
              <a:rPr lang="en-US" sz="1200" dirty="0"/>
              <a:t>	</a:t>
            </a:r>
            <a:r>
              <a:rPr lang="en-US" sz="1200" dirty="0" smtClean="0"/>
              <a:t>value access to information</a:t>
            </a:r>
            <a:endParaRPr lang="en-US" sz="1200" dirty="0"/>
          </a:p>
          <a:p>
            <a:pPr marL="231775" lvl="1" indent="-231775">
              <a:tabLst>
                <a:tab pos="4572000" algn="r"/>
              </a:tabLst>
            </a:pPr>
            <a:r>
              <a:rPr lang="en-US" sz="1600" dirty="0"/>
              <a:t>Use your </a:t>
            </a:r>
            <a:r>
              <a:rPr lang="en-US" sz="1600" dirty="0" smtClean="0"/>
              <a:t>resources</a:t>
            </a:r>
            <a:r>
              <a:rPr lang="en-US" sz="1200" dirty="0"/>
              <a:t>	</a:t>
            </a:r>
            <a:r>
              <a:rPr lang="en-US" sz="1200" dirty="0" smtClean="0"/>
              <a:t>no one knows everything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7202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App Layer Security Design</a:t>
            </a:r>
            <a:br>
              <a:rPr lang="en-US" dirty="0" smtClean="0"/>
            </a:br>
            <a:r>
              <a:rPr lang="en-US" sz="2000" dirty="0" smtClean="0"/>
              <a:t>(Security Threats)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tabLst>
                <a:tab pos="8004175" algn="r"/>
              </a:tabLst>
            </a:pPr>
            <a:r>
              <a:rPr lang="en-US" sz="2400" dirty="0" smtClean="0"/>
              <a:t>What are the threats?</a:t>
            </a:r>
          </a:p>
          <a:p>
            <a:pPr lvl="1">
              <a:tabLst>
                <a:tab pos="8004175" algn="r"/>
              </a:tabLst>
            </a:pPr>
            <a:r>
              <a:rPr lang="en-US" sz="2000" dirty="0" smtClean="0"/>
              <a:t>Denial of service (DOS, DDOS)</a:t>
            </a:r>
          </a:p>
          <a:p>
            <a:pPr lvl="2">
              <a:tabLst>
                <a:tab pos="8004175" algn="r"/>
              </a:tabLst>
            </a:pPr>
            <a:r>
              <a:rPr lang="en-US" sz="1600" dirty="0" smtClean="0"/>
              <a:t>Goal: make service unavailable</a:t>
            </a:r>
          </a:p>
          <a:p>
            <a:pPr lvl="1">
              <a:tabLst>
                <a:tab pos="8004175" algn="r"/>
              </a:tabLst>
            </a:pPr>
            <a:r>
              <a:rPr lang="en-US" sz="2000" dirty="0" smtClean="0"/>
              <a:t>Attack through system inputs</a:t>
            </a:r>
          </a:p>
          <a:p>
            <a:pPr lvl="2">
              <a:tabLst>
                <a:tab pos="8004175" algn="r"/>
              </a:tabLst>
            </a:pPr>
            <a:r>
              <a:rPr lang="en-US" sz="1600" dirty="0" smtClean="0"/>
              <a:t>Goal: find system vulnerability; intercept info; alter data</a:t>
            </a:r>
          </a:p>
          <a:p>
            <a:pPr lvl="1">
              <a:tabLst>
                <a:tab pos="8004175" algn="r"/>
              </a:tabLst>
            </a:pPr>
            <a:r>
              <a:rPr lang="en-US" sz="2000" dirty="0" smtClean="0"/>
              <a:t>Attack through supply chain</a:t>
            </a:r>
          </a:p>
          <a:p>
            <a:pPr lvl="2">
              <a:tabLst>
                <a:tab pos="8004175" algn="r"/>
              </a:tabLst>
            </a:pPr>
            <a:r>
              <a:rPr lang="en-US" sz="1600" dirty="0" smtClean="0"/>
              <a:t>Goal: gain access through third party (e.g.,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party API)</a:t>
            </a:r>
          </a:p>
          <a:p>
            <a:pPr lvl="1">
              <a:tabLst>
                <a:tab pos="8004175" algn="r"/>
              </a:tabLst>
            </a:pPr>
            <a:r>
              <a:rPr lang="en-US" sz="2000" dirty="0" smtClean="0"/>
              <a:t>Side channel attacks</a:t>
            </a:r>
          </a:p>
          <a:p>
            <a:pPr lvl="2">
              <a:tabLst>
                <a:tab pos="8004175" algn="r"/>
              </a:tabLst>
            </a:pPr>
            <a:r>
              <a:rPr lang="en-US" sz="1600" dirty="0" smtClean="0"/>
              <a:t>Goal: gain access to system/info through unexpected path</a:t>
            </a:r>
          </a:p>
          <a:p>
            <a:pPr lvl="1">
              <a:tabLst>
                <a:tab pos="8004175" algn="r"/>
              </a:tabLst>
            </a:pPr>
            <a:r>
              <a:rPr lang="en-US" sz="1800" dirty="0" smtClean="0"/>
              <a:t>Correlation and Trackback</a:t>
            </a:r>
          </a:p>
          <a:p>
            <a:pPr lvl="2">
              <a:tabLst>
                <a:tab pos="8004175" algn="r"/>
              </a:tabLst>
            </a:pPr>
            <a:r>
              <a:rPr lang="en-US" sz="1600" dirty="0" smtClean="0"/>
              <a:t>Goal: use multiple sources of info to determine source (attack on anonymity)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tabLst>
                <a:tab pos="8004175" algn="r"/>
              </a:tabLst>
            </a:pPr>
            <a:endParaRPr lang="en-US" dirty="0" smtClean="0"/>
          </a:p>
          <a:p>
            <a:pPr lvl="1">
              <a:tabLst>
                <a:tab pos="8004175" algn="r"/>
              </a:tabLst>
            </a:pPr>
            <a:r>
              <a:rPr lang="en-US" dirty="0" smtClean="0"/>
              <a:t>Network/configuration </a:t>
            </a:r>
            <a:r>
              <a:rPr lang="en-US" dirty="0"/>
              <a:t>issues</a:t>
            </a:r>
          </a:p>
          <a:p>
            <a:pPr lvl="2">
              <a:tabLst>
                <a:tab pos="8004175" algn="r"/>
              </a:tabLst>
            </a:pPr>
            <a:r>
              <a:rPr lang="en-US" sz="1600" dirty="0"/>
              <a:t>Goal: take advantage of bad firewall </a:t>
            </a:r>
            <a:r>
              <a:rPr lang="en-US" sz="1600" dirty="0" err="1" smtClean="0"/>
              <a:t>config</a:t>
            </a:r>
            <a:r>
              <a:rPr lang="en-US" sz="1600" dirty="0" smtClean="0"/>
              <a:t>; default </a:t>
            </a:r>
            <a:r>
              <a:rPr lang="en-US" sz="1600" dirty="0"/>
              <a:t>password</a:t>
            </a:r>
          </a:p>
          <a:p>
            <a:pPr lvl="1">
              <a:tabLst>
                <a:tab pos="8004175" algn="r"/>
              </a:tabLst>
            </a:pPr>
            <a:r>
              <a:rPr lang="en-US" dirty="0"/>
              <a:t>Social engineering attacks, phishing, scams</a:t>
            </a:r>
          </a:p>
          <a:p>
            <a:pPr lvl="2">
              <a:tabLst>
                <a:tab pos="8004175" algn="r"/>
              </a:tabLst>
            </a:pPr>
            <a:r>
              <a:rPr lang="en-US" sz="1600" dirty="0"/>
              <a:t>Goal: Deceive individual/org into doing something they shouldn’t</a:t>
            </a:r>
          </a:p>
          <a:p>
            <a:pPr lvl="1">
              <a:tabLst>
                <a:tab pos="8004175" algn="r"/>
              </a:tabLst>
            </a:pPr>
            <a:r>
              <a:rPr lang="en-US" dirty="0"/>
              <a:t>Brute-force decryption attack, dictionary attack</a:t>
            </a:r>
          </a:p>
          <a:p>
            <a:pPr lvl="2">
              <a:tabLst>
                <a:tab pos="8004175" algn="r"/>
              </a:tabLst>
            </a:pPr>
            <a:r>
              <a:rPr lang="en-US" sz="1600" dirty="0"/>
              <a:t>Goal: extract </a:t>
            </a:r>
            <a:r>
              <a:rPr lang="en-US" sz="1600" dirty="0" smtClean="0"/>
              <a:t>plaintext; guess password</a:t>
            </a:r>
            <a:endParaRPr lang="en-US" sz="1600" dirty="0"/>
          </a:p>
          <a:p>
            <a:pPr lvl="1">
              <a:tabLst>
                <a:tab pos="8004175" algn="r"/>
              </a:tabLst>
            </a:pPr>
            <a:r>
              <a:rPr lang="en-US" dirty="0"/>
              <a:t>Malware</a:t>
            </a:r>
            <a:endParaRPr lang="en-US" sz="1600" dirty="0"/>
          </a:p>
          <a:p>
            <a:pPr lvl="2">
              <a:tabLst>
                <a:tab pos="8004175" algn="r"/>
              </a:tabLst>
            </a:pPr>
            <a:r>
              <a:rPr lang="en-US" sz="1600" dirty="0"/>
              <a:t>Goal: allow malicious software to execute (e.g., virus, worm, malicious tool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5945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App Layer Security Design</a:t>
            </a:r>
            <a:br>
              <a:rPr lang="en-US" dirty="0" smtClean="0"/>
            </a:br>
            <a:r>
              <a:rPr lang="en-US" sz="2000" dirty="0" smtClean="0"/>
              <a:t>(Security Threats, cont’d)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8004175" algn="r"/>
              </a:tabLst>
            </a:pPr>
            <a:r>
              <a:rPr lang="en-US" sz="2400" dirty="0" smtClean="0"/>
              <a:t>Where </a:t>
            </a:r>
            <a:r>
              <a:rPr lang="en-US" sz="2400" dirty="0"/>
              <a:t>are these threats?</a:t>
            </a:r>
          </a:p>
          <a:p>
            <a:pPr lvl="1">
              <a:tabLst>
                <a:tab pos="8004175" algn="r"/>
              </a:tabLst>
            </a:pPr>
            <a:r>
              <a:rPr lang="en-US" sz="2000" dirty="0"/>
              <a:t>Our designs and implementations!</a:t>
            </a:r>
          </a:p>
          <a:p>
            <a:pPr lvl="2">
              <a:tabLst>
                <a:tab pos="8004175" algn="r"/>
              </a:tabLst>
            </a:pPr>
            <a:r>
              <a:rPr lang="en-US" sz="1600" dirty="0"/>
              <a:t>We need to</a:t>
            </a:r>
          </a:p>
          <a:p>
            <a:pPr lvl="3">
              <a:tabLst>
                <a:tab pos="8004175" algn="r"/>
              </a:tabLst>
            </a:pPr>
            <a:r>
              <a:rPr lang="en-US" sz="1400" dirty="0"/>
              <a:t>Think like an attacker</a:t>
            </a:r>
          </a:p>
          <a:p>
            <a:pPr lvl="3">
              <a:tabLst>
                <a:tab pos="8004175" algn="r"/>
              </a:tabLst>
            </a:pPr>
            <a:r>
              <a:rPr lang="en-US" sz="1400" dirty="0"/>
              <a:t>Be mindful of security goals &amp; concepts</a:t>
            </a:r>
          </a:p>
          <a:p>
            <a:pPr lvl="3">
              <a:tabLst>
                <a:tab pos="8004175" algn="r"/>
              </a:tabLst>
            </a:pPr>
            <a:r>
              <a:rPr lang="en-US" sz="1400" dirty="0"/>
              <a:t>Apply the 15 security design principles</a:t>
            </a:r>
          </a:p>
          <a:p>
            <a:pPr lvl="1">
              <a:tabLst>
                <a:tab pos="8004175" algn="r"/>
              </a:tabLst>
            </a:pPr>
            <a:r>
              <a:rPr lang="en-US" sz="2000" dirty="0" smtClean="0"/>
              <a:t>Third </a:t>
            </a:r>
            <a:r>
              <a:rPr lang="en-US" sz="2000" dirty="0"/>
              <a:t>party software</a:t>
            </a:r>
          </a:p>
          <a:p>
            <a:pPr lvl="2">
              <a:tabLst>
                <a:tab pos="8004175" algn="r"/>
              </a:tabLst>
            </a:pPr>
            <a:r>
              <a:rPr lang="en-US" sz="1600" dirty="0"/>
              <a:t>Trust but verify!</a:t>
            </a:r>
          </a:p>
          <a:p>
            <a:pPr lvl="2">
              <a:tabLst>
                <a:tab pos="8004175" algn="r"/>
              </a:tabLst>
            </a:pPr>
            <a:r>
              <a:rPr lang="en-US" sz="1600" dirty="0"/>
              <a:t>Test the 15 security design principles</a:t>
            </a:r>
          </a:p>
          <a:p>
            <a:pPr lvl="1">
              <a:tabLst>
                <a:tab pos="8004175" algn="r"/>
              </a:tabLst>
            </a:pPr>
            <a:r>
              <a:rPr lang="en-US" sz="2000" dirty="0"/>
              <a:t>Internet protocol stack</a:t>
            </a:r>
          </a:p>
          <a:p>
            <a:pPr lvl="2">
              <a:tabLst>
                <a:tab pos="8004175" algn="r"/>
              </a:tabLst>
            </a:pPr>
            <a:r>
              <a:rPr lang="en-US" sz="1600" dirty="0" smtClean="0"/>
              <a:t>Transport</a:t>
            </a:r>
            <a:r>
              <a:rPr lang="en-US" sz="1600" dirty="0"/>
              <a:t>, network, link and physical layers have no security</a:t>
            </a:r>
            <a:r>
              <a:rPr lang="en-US" sz="1600" dirty="0" smtClean="0"/>
              <a:t>!</a:t>
            </a:r>
          </a:p>
          <a:p>
            <a:pPr lvl="2">
              <a:tabLst>
                <a:tab pos="8004175" algn="r"/>
              </a:tabLst>
            </a:pPr>
            <a:r>
              <a:rPr lang="en-US" sz="1600" dirty="0" smtClean="0"/>
              <a:t>Application layer should implement security policies</a:t>
            </a:r>
          </a:p>
          <a:p>
            <a:pPr lvl="1">
              <a:tabLst>
                <a:tab pos="8004175" algn="r"/>
              </a:tabLst>
            </a:pPr>
            <a:r>
              <a:rPr lang="en-US" sz="2000" dirty="0" smtClean="0"/>
              <a:t>People and organizations</a:t>
            </a:r>
          </a:p>
          <a:p>
            <a:pPr lvl="2">
              <a:tabLst>
                <a:tab pos="8004175" algn="r"/>
              </a:tabLst>
            </a:pPr>
            <a:r>
              <a:rPr lang="en-US" sz="1600" dirty="0" smtClean="0"/>
              <a:t>Need consistent &amp; adaptable education program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9420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App Layer Security Design</a:t>
            </a:r>
            <a:br>
              <a:rPr lang="en-US" dirty="0" smtClean="0"/>
            </a:br>
            <a:r>
              <a:rPr lang="en-US" sz="2000" dirty="0" smtClean="0"/>
              <a:t>(Agenda: Security Mechanisms)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Cryptographic concepts</a:t>
            </a:r>
          </a:p>
          <a:p>
            <a:pPr lvl="1"/>
            <a:r>
              <a:rPr lang="en-US" sz="1600" dirty="0" smtClean="0"/>
              <a:t>Crypto systems</a:t>
            </a:r>
          </a:p>
          <a:p>
            <a:pPr lvl="1"/>
            <a:r>
              <a:rPr lang="en-US" sz="1600" dirty="0" smtClean="0"/>
              <a:t>Digital signatures</a:t>
            </a:r>
          </a:p>
          <a:p>
            <a:pPr lvl="1"/>
            <a:r>
              <a:rPr lang="en-US" sz="1600" dirty="0" smtClean="0"/>
              <a:t>Cryptographic hash functions</a:t>
            </a:r>
          </a:p>
          <a:p>
            <a:pPr lvl="1"/>
            <a:r>
              <a:rPr lang="en-US" sz="1600" dirty="0" smtClean="0"/>
              <a:t>Digital certificates</a:t>
            </a:r>
          </a:p>
          <a:p>
            <a:r>
              <a:rPr lang="en-US" sz="2000" dirty="0" smtClean="0"/>
              <a:t>Issues in correctly implementing security mechanisms</a:t>
            </a:r>
          </a:p>
          <a:p>
            <a:pPr lvl="1"/>
            <a:r>
              <a:rPr lang="en-US" sz="1600" dirty="0" smtClean="0"/>
              <a:t>Efficiency and usability</a:t>
            </a:r>
          </a:p>
          <a:p>
            <a:pPr lvl="1"/>
            <a:r>
              <a:rPr lang="en-US" sz="1600" dirty="0" smtClean="0"/>
              <a:t>Passwords</a:t>
            </a:r>
          </a:p>
          <a:p>
            <a:pPr lvl="1"/>
            <a:r>
              <a:rPr lang="en-US" sz="1600" dirty="0" smtClean="0"/>
              <a:t>Social engineering</a:t>
            </a:r>
          </a:p>
          <a:p>
            <a:pPr lvl="1"/>
            <a:r>
              <a:rPr lang="en-US" sz="1600" dirty="0" smtClean="0"/>
              <a:t>Vulnerabilities and programming errors</a:t>
            </a:r>
          </a:p>
          <a:p>
            <a:r>
              <a:rPr lang="en-US" sz="2000" dirty="0" smtClean="0"/>
              <a:t>Other important concepts when developing large distributed systems</a:t>
            </a:r>
          </a:p>
          <a:p>
            <a:pPr lvl="1"/>
            <a:r>
              <a:rPr lang="en-US" sz="1600" dirty="0" smtClean="0"/>
              <a:t>Concurrency</a:t>
            </a:r>
          </a:p>
          <a:p>
            <a:pPr lvl="1"/>
            <a:r>
              <a:rPr lang="en-US" sz="1600" dirty="0" smtClean="0"/>
              <a:t>Failure recovery</a:t>
            </a:r>
          </a:p>
          <a:p>
            <a:pPr lvl="1"/>
            <a:r>
              <a:rPr lang="en-US" sz="1600" dirty="0" smtClean="0"/>
              <a:t>Naming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911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App Layer Security Design</a:t>
            </a:r>
            <a:br>
              <a:rPr lang="en-US" dirty="0" smtClean="0"/>
            </a:br>
            <a:r>
              <a:rPr lang="en-US" sz="2000" dirty="0" smtClean="0"/>
              <a:t>(Security Mechanisms: Crypto Systems)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Cryptographic </a:t>
            </a:r>
            <a:r>
              <a:rPr lang="en-US" sz="2400" dirty="0"/>
              <a:t>concepts</a:t>
            </a:r>
          </a:p>
          <a:p>
            <a:pPr lvl="1"/>
            <a:r>
              <a:rPr lang="en-US" sz="2000" dirty="0"/>
              <a:t>Crypto </a:t>
            </a:r>
            <a:r>
              <a:rPr lang="en-US" sz="2000" dirty="0" smtClean="0"/>
              <a:t>systems</a:t>
            </a:r>
          </a:p>
          <a:p>
            <a:pPr lvl="2"/>
            <a:r>
              <a:rPr lang="en-US" sz="1600" dirty="0" smtClean="0"/>
              <a:t>Algorithms that use “keys” to encrypt &amp; decrypt data</a:t>
            </a:r>
          </a:p>
          <a:p>
            <a:pPr lvl="2"/>
            <a:r>
              <a:rPr lang="en-US" sz="1600" dirty="0" smtClean="0"/>
              <a:t>Symmetric</a:t>
            </a:r>
          </a:p>
          <a:p>
            <a:pPr lvl="3"/>
            <a:r>
              <a:rPr lang="en-US" sz="1400" dirty="0" smtClean="0"/>
              <a:t>Sender and receiver use same secret key</a:t>
            </a:r>
          </a:p>
          <a:p>
            <a:pPr lvl="2"/>
            <a:r>
              <a:rPr lang="en-US" sz="1600" dirty="0"/>
              <a:t>Asymmetric (aka: public-key cryptography)</a:t>
            </a:r>
            <a:endParaRPr lang="en-US" sz="1600" dirty="0" smtClean="0"/>
          </a:p>
          <a:p>
            <a:pPr lvl="3"/>
            <a:r>
              <a:rPr lang="en-US" sz="1400" dirty="0" smtClean="0"/>
              <a:t>Sender encrypts using receiver’s public key</a:t>
            </a:r>
          </a:p>
          <a:p>
            <a:pPr lvl="3"/>
            <a:r>
              <a:rPr lang="en-US" sz="1400" dirty="0" smtClean="0"/>
              <a:t>Receiver decrypts using their private key</a:t>
            </a:r>
          </a:p>
          <a:p>
            <a:pPr lvl="1"/>
            <a:r>
              <a:rPr lang="en-US" sz="2000" dirty="0" smtClean="0"/>
              <a:t>Digital signatures</a:t>
            </a:r>
          </a:p>
          <a:p>
            <a:pPr lvl="2"/>
            <a:r>
              <a:rPr lang="en-US" sz="1600" dirty="0"/>
              <a:t>Use public-key encryption to verify who sent </a:t>
            </a:r>
            <a:r>
              <a:rPr lang="en-US" sz="1600" dirty="0" smtClean="0"/>
              <a:t>the data</a:t>
            </a:r>
          </a:p>
          <a:p>
            <a:pPr lvl="3"/>
            <a:r>
              <a:rPr lang="en-US" sz="1400" dirty="0" smtClean="0"/>
              <a:t>Sender: </a:t>
            </a:r>
            <a:r>
              <a:rPr lang="en-US" sz="1400" dirty="0"/>
              <a:t>encrypts </a:t>
            </a:r>
            <a:r>
              <a:rPr lang="en-US" sz="1400" dirty="0" smtClean="0"/>
              <a:t>data </a:t>
            </a:r>
            <a:r>
              <a:rPr lang="en-US" sz="1400" dirty="0"/>
              <a:t>using their private </a:t>
            </a:r>
            <a:r>
              <a:rPr lang="en-US" sz="1400" dirty="0" smtClean="0"/>
              <a:t>key</a:t>
            </a:r>
          </a:p>
          <a:p>
            <a:pPr lvl="3"/>
            <a:r>
              <a:rPr lang="en-US" sz="1400" dirty="0" smtClean="0"/>
              <a:t>Receiver: decrypts data using sender’s public key</a:t>
            </a:r>
          </a:p>
          <a:p>
            <a:pPr lvl="3"/>
            <a:r>
              <a:rPr lang="en-US" sz="1400" dirty="0" smtClean="0"/>
              <a:t>Data sent/received typically includes “sender” identifying info</a:t>
            </a:r>
          </a:p>
          <a:p>
            <a:pPr lvl="2"/>
            <a:r>
              <a:rPr lang="en-US" sz="1600" dirty="0" smtClean="0"/>
              <a:t>In theory, only sender knows their private key</a:t>
            </a:r>
          </a:p>
          <a:p>
            <a:pPr lvl="1"/>
            <a:r>
              <a:rPr lang="en-US" sz="2000" dirty="0" smtClean="0"/>
              <a:t>Issue</a:t>
            </a:r>
          </a:p>
          <a:p>
            <a:pPr lvl="2"/>
            <a:r>
              <a:rPr lang="en-US" sz="1600" dirty="0" smtClean="0"/>
              <a:t>How/where to store key values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3136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App Layer Security Design</a:t>
            </a:r>
            <a:br>
              <a:rPr lang="en-US" dirty="0" smtClean="0"/>
            </a:br>
            <a:r>
              <a:rPr lang="en-US" sz="2000" dirty="0" smtClean="0"/>
              <a:t>(Security Mechanisms: Crypto Systems cont’d)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Cryptographic concepts (cont’d)</a:t>
            </a:r>
            <a:endParaRPr lang="en-US" sz="2400" dirty="0"/>
          </a:p>
          <a:p>
            <a:pPr lvl="1"/>
            <a:r>
              <a:rPr lang="en-US" sz="2000" dirty="0" smtClean="0"/>
              <a:t>Cryptographic </a:t>
            </a:r>
            <a:r>
              <a:rPr lang="en-US" sz="2000" dirty="0"/>
              <a:t>hash </a:t>
            </a:r>
            <a:r>
              <a:rPr lang="en-US" sz="2000" dirty="0" smtClean="0"/>
              <a:t>functions</a:t>
            </a:r>
          </a:p>
          <a:p>
            <a:pPr lvl="2"/>
            <a:r>
              <a:rPr lang="en-US" sz="1600" dirty="0" smtClean="0"/>
              <a:t>Computes a checksum </a:t>
            </a:r>
            <a:r>
              <a:rPr lang="en-US" sz="1600" dirty="0"/>
              <a:t>on a data </a:t>
            </a:r>
            <a:r>
              <a:rPr lang="en-US" sz="1600" dirty="0" smtClean="0"/>
              <a:t>value</a:t>
            </a:r>
          </a:p>
          <a:p>
            <a:pPr lvl="2"/>
            <a:r>
              <a:rPr lang="en-US" sz="1600" dirty="0" smtClean="0"/>
              <a:t>Hash </a:t>
            </a:r>
            <a:r>
              <a:rPr lang="en-US" sz="1600" dirty="0"/>
              <a:t>function is a one-way </a:t>
            </a:r>
            <a:r>
              <a:rPr lang="en-US" sz="1600" dirty="0" smtClean="0"/>
              <a:t>function</a:t>
            </a:r>
          </a:p>
          <a:p>
            <a:pPr lvl="3"/>
            <a:r>
              <a:rPr lang="en-US" sz="1400" dirty="0" smtClean="0"/>
              <a:t>A one-way hash function produces a checksum given a data value</a:t>
            </a:r>
          </a:p>
          <a:p>
            <a:pPr lvl="3"/>
            <a:r>
              <a:rPr lang="en-US" sz="1400" dirty="0" smtClean="0"/>
              <a:t>But it is hard to recreate data value if all you have is a checksum value</a:t>
            </a:r>
          </a:p>
          <a:p>
            <a:pPr lvl="2"/>
            <a:r>
              <a:rPr lang="en-US" sz="1600" dirty="0" smtClean="0"/>
              <a:t>Checksum </a:t>
            </a:r>
            <a:r>
              <a:rPr lang="en-US" sz="1600" dirty="0"/>
              <a:t>generally contains many fewer bits than </a:t>
            </a:r>
            <a:r>
              <a:rPr lang="en-US" sz="1600" dirty="0" smtClean="0"/>
              <a:t>original </a:t>
            </a:r>
            <a:r>
              <a:rPr lang="en-US" sz="1600" dirty="0"/>
              <a:t>data </a:t>
            </a:r>
            <a:r>
              <a:rPr lang="en-US" sz="1600" dirty="0" smtClean="0"/>
              <a:t>value</a:t>
            </a:r>
          </a:p>
          <a:p>
            <a:pPr lvl="2"/>
            <a:r>
              <a:rPr lang="en-US" sz="1600" dirty="0"/>
              <a:t>See 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www.fileformat.info/tool/hash.htm</a:t>
            </a:r>
            <a:r>
              <a:rPr lang="en-US" sz="1600" dirty="0" smtClean="0"/>
              <a:t> for a demonstration</a:t>
            </a:r>
            <a:endParaRPr lang="en-US" sz="1600" dirty="0" smtClean="0"/>
          </a:p>
          <a:p>
            <a:pPr lvl="1"/>
            <a:r>
              <a:rPr lang="en-US" sz="2000" dirty="0" smtClean="0"/>
              <a:t>Digital certificates</a:t>
            </a:r>
          </a:p>
          <a:p>
            <a:pPr lvl="2"/>
            <a:r>
              <a:rPr lang="en-US" sz="1600" dirty="0" smtClean="0"/>
              <a:t>Use to ensure that a public key being used is associated with entity you want to communicate with</a:t>
            </a:r>
          </a:p>
          <a:p>
            <a:pPr lvl="2"/>
            <a:r>
              <a:rPr lang="en-US" sz="1600" dirty="0" smtClean="0"/>
              <a:t>A </a:t>
            </a:r>
            <a:r>
              <a:rPr lang="en-US" sz="1600" dirty="0"/>
              <a:t>statement from a certificate authority that combines a public key with identifying information about </a:t>
            </a:r>
            <a:r>
              <a:rPr lang="en-US" sz="1600" dirty="0" smtClean="0"/>
              <a:t>entity </a:t>
            </a:r>
            <a:r>
              <a:rPr lang="en-US" sz="1600" dirty="0"/>
              <a:t>that owns that public </a:t>
            </a:r>
            <a:r>
              <a:rPr lang="en-US" sz="1600" dirty="0" smtClean="0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93777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App Layer Security Design</a:t>
            </a:r>
            <a:br>
              <a:rPr lang="en-US" dirty="0" smtClean="0"/>
            </a:br>
            <a:r>
              <a:rPr lang="en-US" sz="2000" dirty="0" smtClean="0"/>
              <a:t>(Security Mechanisms: Implementation Issues)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Issues in correctly implementing security mechanisms</a:t>
            </a:r>
          </a:p>
          <a:p>
            <a:pPr lvl="1"/>
            <a:r>
              <a:rPr lang="en-US" sz="2000" dirty="0" smtClean="0"/>
              <a:t>Efficiency and usability</a:t>
            </a:r>
          </a:p>
          <a:p>
            <a:pPr lvl="2"/>
            <a:r>
              <a:rPr lang="en-US" sz="1800" dirty="0"/>
              <a:t>Providing </a:t>
            </a:r>
            <a:r>
              <a:rPr lang="en-US" sz="1800" dirty="0" smtClean="0"/>
              <a:t>a slow security mechanism gives user </a:t>
            </a:r>
            <a:r>
              <a:rPr lang="en-US" sz="1800" dirty="0"/>
              <a:t>a disincentive to use </a:t>
            </a:r>
            <a:r>
              <a:rPr lang="en-US" sz="1800" dirty="0" smtClean="0"/>
              <a:t>it</a:t>
            </a:r>
          </a:p>
          <a:p>
            <a:pPr lvl="2"/>
            <a:r>
              <a:rPr lang="en-US" sz="1800" dirty="0" smtClean="0"/>
              <a:t>Using </a:t>
            </a:r>
            <a:r>
              <a:rPr lang="en-US" sz="1800" dirty="0"/>
              <a:t>a security mechanism that is easily misunderstood by a user allows for greater potential in misuse, which may result in </a:t>
            </a:r>
            <a:r>
              <a:rPr lang="en-US" sz="1800" dirty="0" smtClean="0"/>
              <a:t>vulnerabilities</a:t>
            </a:r>
          </a:p>
          <a:p>
            <a:pPr lvl="1"/>
            <a:r>
              <a:rPr lang="en-US" sz="2000" dirty="0" smtClean="0"/>
              <a:t>Passwords</a:t>
            </a:r>
          </a:p>
          <a:p>
            <a:pPr lvl="2"/>
            <a:r>
              <a:rPr lang="en-US" sz="1800" dirty="0"/>
              <a:t>A primary authentication </a:t>
            </a:r>
            <a:r>
              <a:rPr lang="en-US" sz="1800" dirty="0" smtClean="0"/>
              <a:t>mechanism</a:t>
            </a:r>
          </a:p>
          <a:p>
            <a:pPr lvl="2"/>
            <a:r>
              <a:rPr lang="en-US" sz="1800" dirty="0" smtClean="0"/>
              <a:t>Ideally</a:t>
            </a:r>
            <a:r>
              <a:rPr lang="en-US" sz="1800" dirty="0"/>
              <a:t>, passwords should be hard to guess but easy to </a:t>
            </a:r>
            <a:r>
              <a:rPr lang="en-US" sz="1800" dirty="0" smtClean="0"/>
              <a:t>remember</a:t>
            </a:r>
          </a:p>
          <a:p>
            <a:pPr lvl="1"/>
            <a:r>
              <a:rPr lang="en-US" sz="2000" dirty="0" smtClean="0"/>
              <a:t>Social engineering</a:t>
            </a:r>
            <a:endParaRPr lang="en-US" sz="1600" dirty="0" smtClean="0"/>
          </a:p>
          <a:p>
            <a:pPr lvl="1"/>
            <a:r>
              <a:rPr lang="en-US" sz="2000" dirty="0" smtClean="0"/>
              <a:t>Vulnerabilities and programming errors</a:t>
            </a:r>
          </a:p>
          <a:p>
            <a:pPr lvl="2"/>
            <a:r>
              <a:rPr lang="en-US" sz="1800" dirty="0"/>
              <a:t>A design should provide clear instructions on how to implement security mechanisms and how to test a system against all security </a:t>
            </a:r>
            <a:r>
              <a:rPr lang="en-US" sz="1800" dirty="0" smtClean="0"/>
              <a:t>requirements</a:t>
            </a:r>
          </a:p>
        </p:txBody>
      </p:sp>
    </p:spTree>
    <p:extLst>
      <p:ext uri="{BB962C8B-B14F-4D97-AF65-F5344CB8AC3E}">
        <p14:creationId xmlns:p14="http://schemas.microsoft.com/office/powerpoint/2010/main" val="302835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App Layer Security Design</a:t>
            </a:r>
            <a:br>
              <a:rPr lang="en-US" dirty="0" smtClean="0"/>
            </a:br>
            <a:r>
              <a:rPr lang="en-US" sz="2000" dirty="0" smtClean="0"/>
              <a:t>(Security Mechanisms: Other Important Concepts)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Other important concepts when developing large distributed systems</a:t>
            </a:r>
          </a:p>
          <a:p>
            <a:pPr lvl="1"/>
            <a:r>
              <a:rPr lang="en-US" sz="2000" dirty="0" smtClean="0"/>
              <a:t>Concurrency</a:t>
            </a:r>
          </a:p>
          <a:p>
            <a:pPr lvl="2"/>
            <a:r>
              <a:rPr lang="en-US" sz="1600" dirty="0" smtClean="0"/>
              <a:t>Topic typically associated with operating systems</a:t>
            </a:r>
          </a:p>
          <a:p>
            <a:pPr lvl="2"/>
            <a:r>
              <a:rPr lang="en-US" sz="1600" dirty="0" smtClean="0"/>
              <a:t>Distributed </a:t>
            </a:r>
            <a:r>
              <a:rPr lang="en-US" sz="1600" dirty="0"/>
              <a:t>systems </a:t>
            </a:r>
            <a:r>
              <a:rPr lang="en-US" sz="1600" dirty="0" smtClean="0"/>
              <a:t>have resulted in large </a:t>
            </a:r>
            <a:r>
              <a:rPr lang="en-US" sz="1600" dirty="0"/>
              <a:t>server </a:t>
            </a:r>
            <a:r>
              <a:rPr lang="en-US" sz="1600" dirty="0" smtClean="0"/>
              <a:t>farms</a:t>
            </a:r>
          </a:p>
          <a:p>
            <a:pPr lvl="3"/>
            <a:r>
              <a:rPr lang="en-US" sz="1400" dirty="0" smtClean="0"/>
              <a:t>Increased awareness in </a:t>
            </a:r>
            <a:r>
              <a:rPr lang="en-US" sz="1400" dirty="0"/>
              <a:t>designing, implementing and deploying these </a:t>
            </a:r>
            <a:r>
              <a:rPr lang="en-US" sz="1400" dirty="0" smtClean="0"/>
              <a:t>systems</a:t>
            </a:r>
          </a:p>
          <a:p>
            <a:pPr lvl="2"/>
            <a:r>
              <a:rPr lang="en-US" sz="1600" dirty="0" smtClean="0"/>
              <a:t>Concurrency </a:t>
            </a:r>
            <a:r>
              <a:rPr lang="en-US" sz="1600" dirty="0"/>
              <a:t>issues that may influence security </a:t>
            </a:r>
            <a:r>
              <a:rPr lang="en-US" sz="1600" dirty="0" smtClean="0"/>
              <a:t>issues:</a:t>
            </a:r>
            <a:endParaRPr lang="en-US" sz="1600" dirty="0"/>
          </a:p>
          <a:p>
            <a:pPr lvl="3"/>
            <a:r>
              <a:rPr lang="en-US" sz="1400" dirty="0" smtClean="0"/>
              <a:t>Replicating </a:t>
            </a:r>
            <a:r>
              <a:rPr lang="en-US" sz="1400" dirty="0"/>
              <a:t>data across many sites </a:t>
            </a:r>
            <a:r>
              <a:rPr lang="en-US" sz="1400" dirty="0" smtClean="0"/>
              <a:t>vs. potential </a:t>
            </a:r>
            <a:r>
              <a:rPr lang="en-US" sz="1400" dirty="0"/>
              <a:t>delay in using </a:t>
            </a:r>
            <a:r>
              <a:rPr lang="en-US" sz="1400" dirty="0" smtClean="0"/>
              <a:t>centrally </a:t>
            </a:r>
            <a:r>
              <a:rPr lang="en-US" sz="1400" dirty="0"/>
              <a:t>controlled </a:t>
            </a:r>
            <a:r>
              <a:rPr lang="en-US" sz="1400" dirty="0" smtClean="0"/>
              <a:t>data</a:t>
            </a:r>
            <a:endParaRPr lang="en-US" sz="1400" dirty="0"/>
          </a:p>
          <a:p>
            <a:pPr lvl="3"/>
            <a:r>
              <a:rPr lang="en-US" sz="1400" dirty="0" smtClean="0"/>
              <a:t>Locking </a:t>
            </a:r>
            <a:r>
              <a:rPr lang="en-US" sz="1400" dirty="0"/>
              <a:t>access to prevent inconsistent </a:t>
            </a:r>
            <a:r>
              <a:rPr lang="en-US" sz="1400" dirty="0" smtClean="0"/>
              <a:t>updates</a:t>
            </a:r>
            <a:endParaRPr lang="en-US" sz="1400" dirty="0"/>
          </a:p>
          <a:p>
            <a:pPr lvl="3"/>
            <a:r>
              <a:rPr lang="en-US" sz="1400" dirty="0" smtClean="0"/>
              <a:t>Order </a:t>
            </a:r>
            <a:r>
              <a:rPr lang="en-US" sz="1400" dirty="0"/>
              <a:t>in which updates </a:t>
            </a:r>
            <a:r>
              <a:rPr lang="en-US" sz="1400" dirty="0" smtClean="0"/>
              <a:t>occur; how is time represented in </a:t>
            </a:r>
            <a:r>
              <a:rPr lang="en-US" sz="1400" dirty="0"/>
              <a:t>a distributed system used around the world?</a:t>
            </a:r>
          </a:p>
          <a:p>
            <a:pPr lvl="3"/>
            <a:r>
              <a:rPr lang="en-US" sz="1400" dirty="0" smtClean="0"/>
              <a:t>Possibility </a:t>
            </a:r>
            <a:r>
              <a:rPr lang="en-US" sz="1400" dirty="0"/>
              <a:t>of a distributed </a:t>
            </a:r>
            <a:r>
              <a:rPr lang="en-US" sz="1400" dirty="0" smtClean="0"/>
              <a:t>deadlock</a:t>
            </a:r>
            <a:endParaRPr lang="en-US" sz="1400" dirty="0"/>
          </a:p>
          <a:p>
            <a:pPr lvl="3"/>
            <a:r>
              <a:rPr lang="en-US" sz="1400" dirty="0" smtClean="0"/>
              <a:t>Can system </a:t>
            </a:r>
            <a:r>
              <a:rPr lang="en-US" sz="1400" dirty="0"/>
              <a:t>be designed where every transaction is atomic, consistent, isolated and durable (aka ACID)?</a:t>
            </a:r>
          </a:p>
          <a:p>
            <a:pPr lvl="3"/>
            <a:r>
              <a:rPr lang="en-US" sz="1400" dirty="0" smtClean="0"/>
              <a:t>Is </a:t>
            </a:r>
            <a:r>
              <a:rPr lang="en-US" sz="1400" dirty="0"/>
              <a:t>the notion of time secure</a:t>
            </a:r>
            <a:r>
              <a:rPr lang="en-US" sz="1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4693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2103</TotalTime>
  <Words>870</Words>
  <Application>Microsoft Office PowerPoint</Application>
  <PresentationFormat>On-screen Show (4:3)</PresentationFormat>
  <Paragraphs>157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App Layer Security Design (Overview)</vt:lpstr>
      <vt:lpstr>App Layer Security Design (Security goals, concepts &amp; design principles)</vt:lpstr>
      <vt:lpstr>App Layer Security Design (Security Threats)</vt:lpstr>
      <vt:lpstr>App Layer Security Design (Security Threats, cont’d)</vt:lpstr>
      <vt:lpstr>App Layer Security Design (Agenda: Security Mechanisms)</vt:lpstr>
      <vt:lpstr>App Layer Security Design (Security Mechanisms: Crypto Systems)</vt:lpstr>
      <vt:lpstr>App Layer Security Design (Security Mechanisms: Crypto Systems cont’d)</vt:lpstr>
      <vt:lpstr>App Layer Security Design (Security Mechanisms: Implementation Issues)</vt:lpstr>
      <vt:lpstr>App Layer Security Design (Security Mechanisms: Other Important Concepts)</vt:lpstr>
      <vt:lpstr>App Layer Security Design (Security Mechanisms: Other Important Concepts cont’d)</vt:lpstr>
    </vt:vector>
  </TitlesOfParts>
  <Company>Le Moyne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History of Computer Networks</dc:title>
  <dc:creator>VoorheDP</dc:creator>
  <cp:lastModifiedBy>David P Voorhees</cp:lastModifiedBy>
  <cp:revision>322</cp:revision>
  <dcterms:created xsi:type="dcterms:W3CDTF">2013-05-28T16:49:45Z</dcterms:created>
  <dcterms:modified xsi:type="dcterms:W3CDTF">2017-10-11T13:49:55Z</dcterms:modified>
</cp:coreProperties>
</file>